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4"/>
  </p:notesMasterIdLst>
  <p:handoutMasterIdLst>
    <p:handoutMasterId r:id="rId65"/>
  </p:handoutMasterIdLst>
  <p:sldIdLst>
    <p:sldId id="4474" r:id="rId5"/>
    <p:sldId id="4475" r:id="rId6"/>
    <p:sldId id="4483" r:id="rId7"/>
    <p:sldId id="4629" r:id="rId8"/>
    <p:sldId id="2066" r:id="rId9"/>
    <p:sldId id="1908" r:id="rId10"/>
    <p:sldId id="1831" r:id="rId11"/>
    <p:sldId id="324" r:id="rId12"/>
    <p:sldId id="326" r:id="rId13"/>
    <p:sldId id="1909" r:id="rId14"/>
    <p:sldId id="4579" r:id="rId15"/>
    <p:sldId id="4628" r:id="rId16"/>
    <p:sldId id="1899" r:id="rId17"/>
    <p:sldId id="4580" r:id="rId18"/>
    <p:sldId id="4609" r:id="rId19"/>
    <p:sldId id="4611" r:id="rId20"/>
    <p:sldId id="4610" r:id="rId21"/>
    <p:sldId id="4634" r:id="rId22"/>
    <p:sldId id="4599" r:id="rId23"/>
    <p:sldId id="4612" r:id="rId24"/>
    <p:sldId id="4581" r:id="rId25"/>
    <p:sldId id="4613" r:id="rId26"/>
    <p:sldId id="4582" r:id="rId27"/>
    <p:sldId id="4614" r:id="rId28"/>
    <p:sldId id="4615" r:id="rId29"/>
    <p:sldId id="4616" r:id="rId30"/>
    <p:sldId id="4617" r:id="rId31"/>
    <p:sldId id="4618" r:id="rId32"/>
    <p:sldId id="4619" r:id="rId33"/>
    <p:sldId id="4620" r:id="rId34"/>
    <p:sldId id="4621" r:id="rId35"/>
    <p:sldId id="4630" r:id="rId36"/>
    <p:sldId id="4631" r:id="rId37"/>
    <p:sldId id="4622" r:id="rId38"/>
    <p:sldId id="4623" r:id="rId39"/>
    <p:sldId id="4632" r:id="rId40"/>
    <p:sldId id="4624" r:id="rId41"/>
    <p:sldId id="4633" r:id="rId42"/>
    <p:sldId id="4583" r:id="rId43"/>
    <p:sldId id="4625" r:id="rId44"/>
    <p:sldId id="4585" r:id="rId45"/>
    <p:sldId id="4587" r:id="rId46"/>
    <p:sldId id="4598" r:id="rId47"/>
    <p:sldId id="4635" r:id="rId48"/>
    <p:sldId id="4601" r:id="rId49"/>
    <p:sldId id="4608" r:id="rId50"/>
    <p:sldId id="4636" r:id="rId51"/>
    <p:sldId id="4605" r:id="rId52"/>
    <p:sldId id="4602" r:id="rId53"/>
    <p:sldId id="4637" r:id="rId54"/>
    <p:sldId id="4588" r:id="rId55"/>
    <p:sldId id="4638" r:id="rId56"/>
    <p:sldId id="4627" r:id="rId57"/>
    <p:sldId id="4603" r:id="rId58"/>
    <p:sldId id="4639" r:id="rId59"/>
    <p:sldId id="4640" r:id="rId60"/>
    <p:sldId id="4604" r:id="rId61"/>
    <p:sldId id="4641" r:id="rId62"/>
    <p:sldId id="4476" r:id="rId6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F2C80F"/>
    <a:srgbClr val="FF9933"/>
    <a:srgbClr val="000000"/>
    <a:srgbClr val="505050"/>
    <a:srgbClr val="49635D"/>
    <a:srgbClr val="2C3C38"/>
    <a:srgbClr val="F2F2F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99" autoAdjust="0"/>
    <p:restoredTop sz="95226" autoAdjust="0"/>
  </p:normalViewPr>
  <p:slideViewPr>
    <p:cSldViewPr snapToGrid="0">
      <p:cViewPr varScale="1">
        <p:scale>
          <a:sx n="81" d="100"/>
          <a:sy n="81" d="100"/>
        </p:scale>
        <p:origin x="1190" y="58"/>
      </p:cViewPr>
      <p:guideLst/>
    </p:cSldViewPr>
  </p:slideViewPr>
  <p:outlineViewPr>
    <p:cViewPr>
      <p:scale>
        <a:sx n="33" d="100"/>
        <a:sy n="33" d="100"/>
      </p:scale>
      <p:origin x="0" y="-6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618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10/29/2020 1:09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5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0238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72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696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70"/>
            <a:ext cx="5316593" cy="1083053"/>
          </a:xfrm>
        </p:spPr>
        <p:txBody>
          <a:bodyPr wrap="square">
            <a:spAutoFit/>
          </a:bodyPr>
          <a:lstStyle>
            <a:lvl1pPr marL="0" indent="0">
              <a:spcBef>
                <a:spcPts val="93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42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5506" indent="0">
              <a:buFont typeface="Wingdings" panose="05000000000000000000" pitchFamily="2" charset="2"/>
              <a:buNone/>
              <a:defRPr sz="1530" b="0"/>
            </a:lvl2pPr>
            <a:lvl3pPr marL="344867" indent="0">
              <a:buFont typeface="Wingdings" panose="05000000000000000000" pitchFamily="2" charset="2"/>
              <a:buNone/>
              <a:tabLst/>
              <a:defRPr sz="1224" b="0"/>
            </a:lvl3pPr>
            <a:lvl4pPr marL="499085" indent="0">
              <a:buFont typeface="Wingdings" panose="05000000000000000000" pitchFamily="2" charset="2"/>
              <a:buNone/>
              <a:defRPr sz="1071" b="0"/>
            </a:lvl4pPr>
            <a:lvl5pPr marL="653303" indent="0">
              <a:buFont typeface="Wingdings" panose="05000000000000000000" pitchFamily="2" charset="2"/>
              <a:buNone/>
              <a:tabLst/>
              <a:defRPr sz="107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7" y="1463670"/>
            <a:ext cx="5316593" cy="1083053"/>
          </a:xfrm>
        </p:spPr>
        <p:txBody>
          <a:bodyPr wrap="square">
            <a:spAutoFit/>
          </a:bodyPr>
          <a:lstStyle>
            <a:lvl1pPr marL="0" indent="0">
              <a:spcBef>
                <a:spcPts val="93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42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5506" indent="0">
              <a:buFont typeface="Wingdings" panose="05000000000000000000" pitchFamily="2" charset="2"/>
              <a:buNone/>
              <a:defRPr sz="1530" b="0"/>
            </a:lvl2pPr>
            <a:lvl3pPr marL="344867" indent="0">
              <a:buFont typeface="Wingdings" panose="05000000000000000000" pitchFamily="2" charset="2"/>
              <a:buNone/>
              <a:tabLst/>
              <a:defRPr sz="1224" b="0"/>
            </a:lvl3pPr>
            <a:lvl4pPr marL="499085" indent="0">
              <a:buFont typeface="Wingdings" panose="05000000000000000000" pitchFamily="2" charset="2"/>
              <a:buNone/>
              <a:defRPr sz="1071" b="0"/>
            </a:lvl4pPr>
            <a:lvl5pPr marL="653303" indent="0">
              <a:buFont typeface="Wingdings" panose="05000000000000000000" pitchFamily="2" charset="2"/>
              <a:buNone/>
              <a:tabLst/>
              <a:defRPr sz="1071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246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6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7" r:id="rId8"/>
    <p:sldLayoutId id="2147484568" r:id="rId9"/>
    <p:sldLayoutId id="2147484569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icrosoft.github.io/PowerBI-JavaScript/demo/v2-demo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PowerBiEmbeddedScratchpa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microsoft/powerbi-report-authoring/wiki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PowerBiDevCamp/PowerBiEmbeddingSPA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Microsoft/PowerBI-JavaScript/wiki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457048"/>
          </a:xfrm>
        </p:spPr>
        <p:txBody>
          <a:bodyPr/>
          <a:lstStyle/>
          <a:p>
            <a:r>
              <a:rPr lang="en-US" sz="3300" dirty="0"/>
              <a:t>User-Owns-Data Embedding vs App-Owns-Data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369880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User-Owns-Data Embedding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All users require a Power BI license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Useful in corporate environments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 authenticates as current user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Your code runs with user’s permissions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28461" y="1398588"/>
            <a:ext cx="5996526" cy="236988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App-Owns-Data Embedding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 consumers require Power BI license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077378" y="4081722"/>
            <a:ext cx="3969686" cy="1766996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20336" y="4171786"/>
            <a:ext cx="3969683" cy="1766996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312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9DF-059D-4693-AFEA-C2E5A6BD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588263" y="1314573"/>
            <a:ext cx="5340530" cy="43526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23367-1C9E-4556-A66C-1C2EF077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36" y="1314573"/>
            <a:ext cx="5672183" cy="37397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9EEEDC-ADDE-4128-9035-A8BAB2916CE4}"/>
              </a:ext>
            </a:extLst>
          </p:cNvPr>
          <p:cNvGrpSpPr/>
          <p:nvPr/>
        </p:nvGrpSpPr>
        <p:grpSpPr>
          <a:xfrm>
            <a:off x="280044" y="4101460"/>
            <a:ext cx="3157802" cy="348688"/>
            <a:chOff x="280044" y="4101460"/>
            <a:chExt cx="3157802" cy="348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AE05AD-D08E-4788-BE6E-796C54C1C22D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720A78-D87D-4748-AE71-DFBF0A1E87A5}"/>
                </a:ext>
              </a:extLst>
            </p:cNvPr>
            <p:cNvSpPr/>
            <p:nvPr/>
          </p:nvSpPr>
          <p:spPr bwMode="auto">
            <a:xfrm>
              <a:off x="280044" y="4101460"/>
              <a:ext cx="616438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468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BF61-FB04-4844-9364-F923E52D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Report Object in Chrome Dev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4AFB3-5D16-4EBD-BC72-B8A77888B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33"/>
          <a:stretch/>
        </p:blipFill>
        <p:spPr>
          <a:xfrm>
            <a:off x="588263" y="1473420"/>
            <a:ext cx="5329250" cy="141681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3838E-BA55-40B1-8408-C6AF8DF8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675" y="1473420"/>
            <a:ext cx="5231713" cy="48072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44869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App-Owns-Data Report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428B2-FE7E-4EE7-AD29-31572227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51" y="1255821"/>
            <a:ext cx="10036716" cy="38723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2375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855DD-83CC-4090-8D91-4EEDA867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" y="1266469"/>
            <a:ext cx="6755040" cy="447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6148D5-9719-4B8F-9487-ACE6BAF7C2B2}"/>
              </a:ext>
            </a:extLst>
          </p:cNvPr>
          <p:cNvGrpSpPr/>
          <p:nvPr/>
        </p:nvGrpSpPr>
        <p:grpSpPr>
          <a:xfrm>
            <a:off x="343166" y="3817857"/>
            <a:ext cx="4049725" cy="452486"/>
            <a:chOff x="503383" y="4101460"/>
            <a:chExt cx="2934463" cy="348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2A0F9-874C-4DCB-9DA9-8C0722DF4A5B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51649D-6F45-4438-B0F4-7D144770ECCA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ED94-5522-4C2E-8950-F53E8FA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1636-A047-426B-AB67-2657C44D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14770"/>
            <a:ext cx="6636134" cy="430177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73014-17BA-4BF0-891A-D47BFB19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724" y="2321169"/>
            <a:ext cx="5508488" cy="38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355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54F9-DFEF-49B8-8053-87FA5EA1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Dashboard 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9BA1F-93A8-4041-97DD-222107E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2" y="1316332"/>
            <a:ext cx="5975468" cy="50226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E12D2-4F64-4069-9D96-CB3B638A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68" y="3246060"/>
            <a:ext cx="5588483" cy="35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27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B3F-6B10-49CD-B4B2-8AD5B65D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the </a:t>
            </a:r>
            <a:r>
              <a:rPr lang="en-US" dirty="0" err="1"/>
              <a:t>QnA</a:t>
            </a:r>
            <a:r>
              <a:rPr lang="en-US" dirty="0"/>
              <a:t>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72355-8CBA-423C-8B93-A6F890B8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169237"/>
            <a:ext cx="5668313" cy="35836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35468-79C8-4BC9-8AC2-D6025538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600" y="2507529"/>
            <a:ext cx="5677518" cy="43124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1884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F833-26D1-411B-A173-85955BCC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Embedded Playground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13DC3-CD20-45AB-AA66-8BD3CC062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61774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https://microsoft.github.io/PowerBI-JavaScript/demo/v2-demo/#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70860-6B6D-443D-89B3-17018D0D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851559"/>
            <a:ext cx="10271147" cy="46132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90977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1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81687"/>
            <a:ext cx="11053773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Power BI Dev Camp – Session 3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4600" dirty="0">
                <a:solidFill>
                  <a:srgbClr val="000000"/>
                </a:solidFill>
              </a:rPr>
              <a:t>Deep Dive into the Power BI JavaScript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94E-F27B-46B5-B344-C10EF9A8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Edit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461-2F89-43B3-A021-59F677B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5506"/>
            <a:ext cx="6781800" cy="4362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E29A-16CA-42FC-87BA-B3E0EF58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54" y="3029071"/>
            <a:ext cx="6571621" cy="3405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DAC02F-C0B1-42A9-B957-FDF7EDD18CAB}"/>
              </a:ext>
            </a:extLst>
          </p:cNvPr>
          <p:cNvGrpSpPr/>
          <p:nvPr/>
        </p:nvGrpSpPr>
        <p:grpSpPr>
          <a:xfrm>
            <a:off x="282357" y="3396158"/>
            <a:ext cx="4478177" cy="452486"/>
            <a:chOff x="503383" y="4101460"/>
            <a:chExt cx="2934463" cy="3486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91F57-69B3-416C-8C84-D825C8927668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FEB33C6-F9B3-4DC7-81E4-FC94679C92A7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509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Panes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35947"/>
            <a:ext cx="5174903" cy="55073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35949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0BF5-7ECD-4AEB-9E66-B78C69F6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with a Custom Toolbar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17E8-EA7F-41CF-9200-88DE4578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16" y="1446738"/>
            <a:ext cx="10772914" cy="4490893"/>
          </a:xfrm>
          <a:prstGeom prst="rect">
            <a:avLst/>
          </a:prstGeom>
          <a:ln w="1270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727833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457424"/>
            <a:ext cx="11239464" cy="4154984"/>
          </a:xfrm>
        </p:spPr>
        <p:txBody>
          <a:bodyPr/>
          <a:lstStyle/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All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ReadWrite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Copy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27698-D2AD-4630-8DB8-3B7B42ED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59" y="1841680"/>
            <a:ext cx="4669155" cy="135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2C06F-4E1B-42CC-9FDE-FE16A1F1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8" y="3759256"/>
            <a:ext cx="4817745" cy="13315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4484F-89E6-4688-83B7-6A90C9C14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"/>
          <a:stretch/>
        </p:blipFill>
        <p:spPr>
          <a:xfrm>
            <a:off x="820659" y="5674754"/>
            <a:ext cx="4754878" cy="127444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5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1C1D-1AB8-481F-8532-D8A819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 New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F948-CD6F-4493-8EBA-47DBCC16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88472"/>
            <a:ext cx="5362873" cy="5429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BA4C2-83C4-47C7-9C87-6AE39CBB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157" y="2380239"/>
            <a:ext cx="6985356" cy="387508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791998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989-F7EC-409A-AB63-D0B6277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Save As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1CBB-8339-4774-9E73-96FC0C8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207848"/>
            <a:ext cx="7625918" cy="53294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7633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C756-4674-43D2-9020-7A406E8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with Transparent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48BE-AA1B-4414-8736-23FA3EA5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" y="1354137"/>
            <a:ext cx="7334250" cy="4286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43046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7C33-A835-4C22-ADDA-EA8AC3A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Report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81CF-8FC2-44F5-AC54-06A36DE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" y="1381991"/>
            <a:ext cx="5827490" cy="453678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37741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A154-3633-47BB-983D-52F762D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C33B6-B58B-45CC-A73D-0283A4B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" y="1116005"/>
            <a:ext cx="6276785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8791-9C9A-46B3-8225-433526E9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515927"/>
            <a:ext cx="6504813" cy="399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F6AA1-5267-4F34-889F-4DB2DC14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43" y="1926838"/>
            <a:ext cx="6474809" cy="3942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F7E2-24DD-42DA-997C-50D6010E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21" y="2313611"/>
            <a:ext cx="648681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F88CC-500B-4F54-BAAD-3D373D2A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859" y="2789870"/>
            <a:ext cx="633079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3063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9A50-D20C-4142-A2D9-3C43F05D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Localized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31BF2-69F9-43DD-9BC0-94D9D564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1" y="1413453"/>
            <a:ext cx="6934200" cy="4333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44015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318AB-BAD1-458E-B055-676A556E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3" y="1812224"/>
            <a:ext cx="8456367" cy="50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720621-8151-4937-8816-B8C28341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Allowed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F173-A711-4BF0-A845-63C9EC3D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1" y="1164503"/>
            <a:ext cx="2425102" cy="274731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FBF6A-16A0-4556-87BA-1C458F88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66" y="1164503"/>
            <a:ext cx="8143137" cy="55688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6033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946-306D-4709-B6A2-6B861E5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report.getPages</a:t>
            </a:r>
            <a:r>
              <a:rPr lang="en-US" dirty="0"/>
              <a:t>() in the loaded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ED1F-B2C4-49DC-8D79-0528AE82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7" y="1406091"/>
            <a:ext cx="6219825" cy="3143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818995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AE8B-F26C-4C9B-B08A-D436BA98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async and await keywords in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A87D5-C39A-4A4C-B03B-29AAD1FD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3" y="1496580"/>
            <a:ext cx="7048500" cy="36480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4113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0744-884D-4CB0-AEFB-5243FA7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72221-0217-4554-AE3A-CBB4820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0870"/>
            <a:ext cx="10936631" cy="5336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A35F-CCF3-43FB-BA55-03061ADB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0" b="5036"/>
          <a:stretch/>
        </p:blipFill>
        <p:spPr>
          <a:xfrm>
            <a:off x="7522729" y="635867"/>
            <a:ext cx="4441583" cy="31360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8195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A545-1C61-4D33-B2E4-8AC0B8E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Bookmark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2C53D-F696-427B-8471-C2944FF0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70429"/>
            <a:ext cx="10920845" cy="42142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B3FA-EE92-4D53-9A34-ED2557BE0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1" b="28098"/>
          <a:stretch/>
        </p:blipFill>
        <p:spPr>
          <a:xfrm>
            <a:off x="7920599" y="385953"/>
            <a:ext cx="3927613" cy="311130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2994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181C-5CDB-4489-A8B9-602F501F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Play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01F42-5608-4184-8F55-22DF85B5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1251"/>
            <a:ext cx="7049056" cy="13171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635E-8C60-466B-B9F0-71D48484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3" y="2795154"/>
            <a:ext cx="6232034" cy="4001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3755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A01-797F-41C3-BA87-3037D662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Carousel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7DC8-0C69-4BAC-9727-2BB4AEF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0927"/>
            <a:ext cx="6472829" cy="52463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9A4D0-E1A1-469D-866D-B6708AD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79" y="301337"/>
            <a:ext cx="5198222" cy="32843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8038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38E0-4502-4892-A0EE-477D458D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Filtering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DB0E5-F18D-4B83-9B4A-5E72685AD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15" b="26464"/>
          <a:stretch/>
        </p:blipFill>
        <p:spPr>
          <a:xfrm>
            <a:off x="6320510" y="1333879"/>
            <a:ext cx="5771886" cy="320040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C873F-B0D0-44BB-8F3F-1EACD6C1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2" y="1209187"/>
            <a:ext cx="5294128" cy="54209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835602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2013"/>
            <a:ext cx="6976319" cy="552586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39660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10C6-124C-4EA5-87D0-1E14D365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PowerBiEmbeddedScratchpad</a:t>
            </a:r>
            <a:r>
              <a:rPr lang="en-US" dirty="0"/>
              <a:t> Sample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78A08-7F4B-43F8-9FEE-DA9B6E73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66256"/>
            <a:ext cx="1123946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https://github.com/PowerBiDevCamp/PowerBiEmbeddedScratchpad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F91-237E-4447-A484-CFA48C85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5" y="4700533"/>
            <a:ext cx="2220924" cy="19286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AF480-3728-44A3-B5C7-4B77047E4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22434"/>
          <a:stretch/>
        </p:blipFill>
        <p:spPr>
          <a:xfrm>
            <a:off x="701385" y="1726997"/>
            <a:ext cx="8201320" cy="25735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EA71C-FBE3-4FC7-8D80-A16D92A92AEE}"/>
              </a:ext>
            </a:extLst>
          </p:cNvPr>
          <p:cNvGrpSpPr/>
          <p:nvPr/>
        </p:nvGrpSpPr>
        <p:grpSpPr>
          <a:xfrm>
            <a:off x="4562573" y="4700533"/>
            <a:ext cx="7035848" cy="2255470"/>
            <a:chOff x="4562573" y="4700533"/>
            <a:chExt cx="7035848" cy="2255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553089-167E-4BA5-9FAE-63D63D1C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59" b="18016"/>
            <a:stretch/>
          </p:blipFill>
          <p:spPr>
            <a:xfrm>
              <a:off x="6859259" y="4700533"/>
              <a:ext cx="4739162" cy="22554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A71AE8-C0E9-4CF3-A661-F85BC9CA0D5A}"/>
                </a:ext>
              </a:extLst>
            </p:cNvPr>
            <p:cNvSpPr/>
            <p:nvPr/>
          </p:nvSpPr>
          <p:spPr bwMode="auto">
            <a:xfrm>
              <a:off x="4562573" y="5300358"/>
              <a:ext cx="2177592" cy="126979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App Create Test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348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" y="1235560"/>
            <a:ext cx="8801100" cy="2066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" y="3546475"/>
            <a:ext cx="9582150" cy="29908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972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Bootstrap Optimization in Report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3043B-4CD7-4FD0-A65F-7E5D49E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2" y="1235510"/>
            <a:ext cx="7022379" cy="54591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64013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 Menu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73C75-9DF1-4F25-94A8-ED892D70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588263" y="1123874"/>
            <a:ext cx="4953334" cy="56940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3C8B-20A4-4870-8C06-7FE4D06B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3"/>
          <a:stretch/>
        </p:blipFill>
        <p:spPr>
          <a:xfrm>
            <a:off x="5725390" y="1140469"/>
            <a:ext cx="6072601" cy="27769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49407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919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8C39-6064-4785-B04F-0AD1134D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Visual Export Command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81EF4-5067-416D-B913-1F553DFF5A92}"/>
              </a:ext>
            </a:extLst>
          </p:cNvPr>
          <p:cNvGrpSpPr/>
          <p:nvPr/>
        </p:nvGrpSpPr>
        <p:grpSpPr>
          <a:xfrm>
            <a:off x="618407" y="1052961"/>
            <a:ext cx="7446775" cy="5901372"/>
            <a:chOff x="662244" y="1032865"/>
            <a:chExt cx="7446775" cy="5901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D5E92C-1D8E-4851-BDD4-C3D0FBD26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60"/>
            <a:stretch/>
          </p:blipFill>
          <p:spPr>
            <a:xfrm>
              <a:off x="662245" y="1091980"/>
              <a:ext cx="7319020" cy="8808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F601A-527D-4B15-B671-EE8054E0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55" y="1985809"/>
              <a:ext cx="7319010" cy="49484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C7131-BC10-4693-B212-8F61703838E6}"/>
                </a:ext>
              </a:extLst>
            </p:cNvPr>
            <p:cNvSpPr/>
            <p:nvPr/>
          </p:nvSpPr>
          <p:spPr bwMode="auto">
            <a:xfrm>
              <a:off x="662244" y="1032865"/>
              <a:ext cx="7446775" cy="5901372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69224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3248-1D39-4F62-9A1E-29EACE89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Visual Names with Visual Inspector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66495-AC91-4E56-AF07-9F3AEC2A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53259"/>
            <a:ext cx="6411227" cy="528406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331B-C609-4201-B437-4204C5E0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844" y="1253259"/>
            <a:ext cx="3615129" cy="538393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97496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B3E-B620-4F8F-ABF2-6EBE234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Single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3265-D42E-43D1-BD56-CD698A12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0" y="6230937"/>
            <a:ext cx="11239464" cy="30777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Limit this to one visual embed per page – it really embeds the whole report then shows one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60FD-C474-4363-839E-C4106D7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6878"/>
            <a:ext cx="6550551" cy="48267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551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3003-5806-4153-B609-8C773E3B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Report Page Layouts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5D8E4-26BD-4063-BF3B-99FF6A76D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5" y="1169308"/>
            <a:ext cx="8285870" cy="562118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20290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Power BI Embedding 101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DEB-25D2-4DFF-97DF-6FD7BA1F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Generating Embed Tokens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9FFC2-6528-4E05-B982-CB7939C3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481" y="4326559"/>
            <a:ext cx="3834246" cy="248479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C3987-00B6-411F-9AC9-9B63456D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90" y="1280486"/>
            <a:ext cx="9771473" cy="277678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38031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26298"/>
          </a:xfrm>
        </p:spPr>
        <p:txBody>
          <a:bodyPr/>
          <a:lstStyle/>
          <a:p>
            <a:r>
              <a:rPr lang="en-US" sz="3800" dirty="0"/>
              <a:t>Auditing App-Owns-Data User with Correlation ID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13EF7-EEF2-4CF1-A725-46EB55350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938719"/>
          </a:xfrm>
        </p:spPr>
        <p:txBody>
          <a:bodyPr/>
          <a:lstStyle/>
          <a:p>
            <a:r>
              <a:rPr lang="en-US" dirty="0"/>
              <a:t>Problem: apps-owns-data does add username to PBI audit logs</a:t>
            </a:r>
          </a:p>
          <a:p>
            <a:r>
              <a:rPr lang="en-US" dirty="0"/>
              <a:t>Solution: develop custom logging scheme with correlation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72E1D-A3D3-48F0-982E-4EF6779D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6" y="2625724"/>
            <a:ext cx="6753225" cy="17430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394640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D46-67B3-42E4-86E5-273FF825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Dataset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E17B5-6A73-44F4-9F11-2372464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1" y="1226127"/>
            <a:ext cx="5998415" cy="3796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F2DDB-E723-49E8-B762-BE7E0B6B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99" y="1226127"/>
            <a:ext cx="4816404" cy="55294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30840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FD49-F47D-4559-8742-C7B15B52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Pages and Visuals using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55A3-C6DA-4DA5-B87D-11C6381F5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11828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https://github.com/microsoft/powerbi-report-authoring/wiki</a:t>
            </a:r>
            <a:r>
              <a:rPr lang="en-US" dirty="0"/>
              <a:t> 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95947-342A-4EF3-9E8A-3B820D35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1918451"/>
            <a:ext cx="8946573" cy="48023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02082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4144724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Advanced Embedding Topics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CCDD-6CC3-448C-9494-DBDA415A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- </a:t>
            </a:r>
            <a:r>
              <a:rPr lang="en-US" dirty="0" err="1"/>
              <a:t>PowerBiEmbeddingSPA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30684-E90C-4E43-BBFE-D888836B7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22220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https://github.com/PowerBiDevCamp/PowerBiEmbeddingSPA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8DD78-56E1-4DC6-8ACD-2B5CC6E5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2002500"/>
            <a:ext cx="9166802" cy="457191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772993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86D8E-A456-45C7-930A-AD7C0ACF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23543"/>
            <a:ext cx="9085673" cy="548651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93A945-9C02-4968-8A13-7C345CE9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24088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2728952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Advanced Embedding Topics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SPA Architecture with MSAL.JS</a:t>
            </a:r>
          </a:p>
        </p:txBody>
      </p:sp>
    </p:spTree>
    <p:extLst>
      <p:ext uri="{BB962C8B-B14F-4D97-AF65-F5344CB8AC3E}">
        <p14:creationId xmlns:p14="http://schemas.microsoft.com/office/powerpoint/2010/main" val="12782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9E8E-3D2C-4F3A-80E8-705365A0D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Ready for Next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F45DB-990C-41FA-982F-B635A4B0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4860"/>
            <a:ext cx="10803118" cy="3875427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056677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23138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5836" y="400914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107" y="435887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46398" y="5203230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437" y="574477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075494" y="420607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2828" y="5053868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0191" y="485594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7442" y="455925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67895" y="407628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92850" y="443503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43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JavaScript API (powerbi.js)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JavaScript API used to embed resources in browser</a:t>
            </a:r>
          </a:p>
          <a:p>
            <a:pPr lvl="1"/>
            <a:r>
              <a:rPr lang="en-US" dirty="0"/>
              <a:t>GitHub repo at </a:t>
            </a:r>
            <a:r>
              <a:rPr lang="en-US" dirty="0">
                <a:hlinkClick r:id="rId2"/>
              </a:rPr>
              <a:t>https://github.com/Microsoft/PowerBI-JavaScript/wiki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GitHub repository contains code, docs, wiki and issues list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4FA20-9198-4F19-8462-91F23AB1E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" t="1109" r="9501" b="35856"/>
          <a:stretch/>
        </p:blipFill>
        <p:spPr>
          <a:xfrm>
            <a:off x="985911" y="2921060"/>
            <a:ext cx="7287912" cy="38858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00342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172752" y="2925754"/>
            <a:ext cx="8750754" cy="3829669"/>
            <a:chOff x="304800" y="2874482"/>
            <a:chExt cx="8579950" cy="37549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24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>
                    <a:solidFill>
                      <a:schemeClr val="bg1"/>
                    </a:solidFill>
                  </a:rPr>
                  <a:t>Your HTML and CSS</a:t>
                </a:r>
                <a:endParaRPr lang="en-US" sz="1836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874482"/>
              <a:ext cx="2568826" cy="1025111"/>
              <a:chOff x="6315924" y="2874482"/>
              <a:chExt cx="2568826" cy="10251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7323678" y="2901725"/>
                <a:ext cx="1561072" cy="99786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36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24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95676"/>
          </a:xfrm>
        </p:spPr>
        <p:txBody>
          <a:bodyPr/>
          <a:lstStyle/>
          <a:p>
            <a:r>
              <a:rPr lang="en-US" dirty="0"/>
              <a:t>Embedding involves creating an </a:t>
            </a:r>
            <a:r>
              <a:rPr lang="en-US" dirty="0" err="1"/>
              <a:t>iFrame</a:t>
            </a:r>
            <a:r>
              <a:rPr lang="en-US" dirty="0"/>
              <a:t> on the page</a:t>
            </a:r>
          </a:p>
          <a:p>
            <a:pPr lvl="1"/>
            <a:r>
              <a:rPr lang="en-US" dirty="0"/>
              <a:t>PBIJS transparently creates </a:t>
            </a:r>
            <a:r>
              <a:rPr lang="en-US" dirty="0" err="1"/>
              <a:t>iFrame</a:t>
            </a:r>
            <a:r>
              <a:rPr lang="en-US" dirty="0"/>
              <a:t> and sets source to Power BI Service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iFrame</a:t>
            </a:r>
            <a:r>
              <a:rPr lang="en-US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6008148" y="5164741"/>
            <a:ext cx="3915358" cy="1054001"/>
            <a:chOff x="5045812" y="5069766"/>
            <a:chExt cx="3838935" cy="1033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7086600" y="5111367"/>
              <a:ext cx="1798147" cy="9918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02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of PBIJS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054993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dcmitype/"/>
    <ds:schemaRef ds:uri="ef38329b-e139-4eb4-9d7a-1b84c79a6610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16891</TotalTime>
  <Words>874</Words>
  <Application>Microsoft Office PowerPoint</Application>
  <PresentationFormat>Custom</PresentationFormat>
  <Paragraphs>210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Lucida Console</vt:lpstr>
      <vt:lpstr>Segoe UI</vt:lpstr>
      <vt:lpstr>Segoe UI Light</vt:lpstr>
      <vt:lpstr>Segoe UI Semibold</vt:lpstr>
      <vt:lpstr>Segoe UI Semilight</vt:lpstr>
      <vt:lpstr>Wingdings</vt:lpstr>
      <vt:lpstr>Dynamics 365</vt:lpstr>
      <vt:lpstr>Microsoft Power BI</vt:lpstr>
      <vt:lpstr>Power BI Dev Camp – Session 3 Deep Dive into the Power BI JavaScript API</vt:lpstr>
      <vt:lpstr>Welcome to Power BI Dev Camp</vt:lpstr>
      <vt:lpstr>PowerBiEmbeddedScratchpad Sample Application</vt:lpstr>
      <vt:lpstr>Agenda</vt:lpstr>
      <vt:lpstr>Power BI Embedding – The Big Picture</vt:lpstr>
      <vt:lpstr>Power BI JavaScript API (powerbi.js)</vt:lpstr>
      <vt:lpstr>Report Embedding Architecture</vt:lpstr>
      <vt:lpstr>A Promise-based Programming Model</vt:lpstr>
      <vt:lpstr>User-Owns-Data Embedding vs App-Owns-Data Embedding</vt:lpstr>
      <vt:lpstr>User-Owns-Data Embedding</vt:lpstr>
      <vt:lpstr>Viewing Report Object in Chrome Dev Tools</vt:lpstr>
      <vt:lpstr>Getting the Data for App-Owns-Data Report Embedding</vt:lpstr>
      <vt:lpstr>App-Owns-Data Embedding</vt:lpstr>
      <vt:lpstr>Embedding a Dashboard</vt:lpstr>
      <vt:lpstr>Embedding a Dashboard Tile</vt:lpstr>
      <vt:lpstr>Embedding the QnA Experience</vt:lpstr>
      <vt:lpstr>Power BI Embedded Playground</vt:lpstr>
      <vt:lpstr>Agenda</vt:lpstr>
      <vt:lpstr>Embedding Reports in Edit Mode</vt:lpstr>
      <vt:lpstr>Report Panes</vt:lpstr>
      <vt:lpstr>Embedding with a Custom Toolbar</vt:lpstr>
      <vt:lpstr>Showing and Hiding the Save and Save as Menus</vt:lpstr>
      <vt:lpstr>Embed a New Report</vt:lpstr>
      <vt:lpstr>New Report with Save As Redirect</vt:lpstr>
      <vt:lpstr>Embed Report with Transparent Background</vt:lpstr>
      <vt:lpstr>Applying Report Themes</vt:lpstr>
      <vt:lpstr>Contrast Mode</vt:lpstr>
      <vt:lpstr>Loading Reports with Localized Languages</vt:lpstr>
      <vt:lpstr>Agenda</vt:lpstr>
      <vt:lpstr>Report Allowed Events</vt:lpstr>
      <vt:lpstr>Calling report.getPages() in the loaded event</vt:lpstr>
      <vt:lpstr>Using async and await keywords in JavaScript</vt:lpstr>
      <vt:lpstr>Custom Page Navigation</vt:lpstr>
      <vt:lpstr>Custom Bookmark Navigation</vt:lpstr>
      <vt:lpstr>Bookmark Play Mode</vt:lpstr>
      <vt:lpstr>Bookmark Carousel</vt:lpstr>
      <vt:lpstr>Implementing a Custom Filtering Experience</vt:lpstr>
      <vt:lpstr>Phased Embedding</vt:lpstr>
      <vt:lpstr>White Label Report Loading</vt:lpstr>
      <vt:lpstr>Bootstrap Optimization in Report Loading</vt:lpstr>
      <vt:lpstr>Adding Visual Menu Commands</vt:lpstr>
      <vt:lpstr>Hiding Built-in Visual Menu Commands</vt:lpstr>
      <vt:lpstr>Create a Custom Visual Export Command</vt:lpstr>
      <vt:lpstr>Agenda</vt:lpstr>
      <vt:lpstr>Determining Visual Names with Visual Inspector</vt:lpstr>
      <vt:lpstr>Embedding a Single Visual</vt:lpstr>
      <vt:lpstr>Custom Report Page Layouts</vt:lpstr>
      <vt:lpstr>Agenda</vt:lpstr>
      <vt:lpstr>Generating Embed Tokens with EffectiveIdentity</vt:lpstr>
      <vt:lpstr>Auditing App-Owns-Data User with Correlation ID</vt:lpstr>
      <vt:lpstr>Dynamic Dataset Binding</vt:lpstr>
      <vt:lpstr>Authoring Pages and Visuals using Code</vt:lpstr>
      <vt:lpstr>Agenda</vt:lpstr>
      <vt:lpstr>Sample Application - PowerBiEmbeddingSPA</vt:lpstr>
      <vt:lpstr>Demo Time</vt:lpstr>
      <vt:lpstr>Summary</vt:lpstr>
      <vt:lpstr>Get Ready for Next Month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the Power BI JavaScript API</dc:title>
  <dc:subject>&lt;Speech title here&gt;</dc:subject>
  <dc:creator>Ted.pattison@criticalpathtraining.com</dc:creator>
  <cp:keywords/>
  <dc:description>Template: Ariel Butz; ZUM Communications
Formatting: 
Audience Type:</dc:description>
  <cp:lastModifiedBy>Ted Pattison</cp:lastModifiedBy>
  <cp:revision>170</cp:revision>
  <cp:lastPrinted>2020-10-29T17:09:40Z</cp:lastPrinted>
  <dcterms:created xsi:type="dcterms:W3CDTF">2018-09-21T01:16:59Z</dcterms:created>
  <dcterms:modified xsi:type="dcterms:W3CDTF">2020-10-29T17:16:30Z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